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63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0BBA25-590F-4E10-B88A-D2EABD2534CA}"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63626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BBA25-590F-4E10-B88A-D2EABD2534CA}"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79134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BBA25-590F-4E10-B88A-D2EABD2534CA}"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327437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BBA25-590F-4E10-B88A-D2EABD2534CA}"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397075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0BBA25-590F-4E10-B88A-D2EABD2534CA}"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162027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0BBA25-590F-4E10-B88A-D2EABD2534CA}"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316484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0BBA25-590F-4E10-B88A-D2EABD2534CA}"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302842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0BBA25-590F-4E10-B88A-D2EABD2534CA}"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348541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BBA25-590F-4E10-B88A-D2EABD2534CA}"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11255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0BBA25-590F-4E10-B88A-D2EABD2534CA}"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369345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0BBA25-590F-4E10-B88A-D2EABD2534CA}"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A660D-DAB5-4551-AD8F-D7CFBAE15E91}" type="slidenum">
              <a:rPr lang="en-US" smtClean="0"/>
              <a:t>‹#›</a:t>
            </a:fld>
            <a:endParaRPr lang="en-US"/>
          </a:p>
        </p:txBody>
      </p:sp>
    </p:spTree>
    <p:extLst>
      <p:ext uri="{BB962C8B-B14F-4D97-AF65-F5344CB8AC3E}">
        <p14:creationId xmlns:p14="http://schemas.microsoft.com/office/powerpoint/2010/main" val="162267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BBA25-590F-4E10-B88A-D2EABD2534CA}" type="datetimeFigureOut">
              <a:rPr lang="en-US" smtClean="0"/>
              <a:t>6/22/2022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A660D-DAB5-4551-AD8F-D7CFBAE15E91}" type="slidenum">
              <a:rPr lang="en-US" smtClean="0"/>
              <a:t>‹#›</a:t>
            </a:fld>
            <a:endParaRPr lang="en-US"/>
          </a:p>
        </p:txBody>
      </p:sp>
    </p:spTree>
    <p:extLst>
      <p:ext uri="{BB962C8B-B14F-4D97-AF65-F5344CB8AC3E}">
        <p14:creationId xmlns:p14="http://schemas.microsoft.com/office/powerpoint/2010/main" val="1795323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bee.vn/wp-content/uploads/2021/03/Gi%C3%A1o-D%E1%BB%A5c-Th%E1%BB%83-Ch%E1%BA%A5t-6-SGK-Ch%C3%A2n-Tr%E1%BB%9Di-S%C3%A1ng-T%E1%BA%A1o-400x555.jpg"/>
          <p:cNvPicPr>
            <a:picLocks noChangeAspect="1" noChangeArrowheads="1"/>
          </p:cNvPicPr>
          <p:nvPr/>
        </p:nvPicPr>
        <p:blipFill rotWithShape="1">
          <a:blip r:embed="rId2">
            <a:extLst>
              <a:ext uri="{28A0092B-C50C-407E-A947-70E740481C1C}">
                <a14:useLocalDpi xmlns:a14="http://schemas.microsoft.com/office/drawing/2010/main" val="0"/>
              </a:ext>
            </a:extLst>
          </a:blip>
          <a:srcRect l="6385" t="15522" r="2899" b="796"/>
          <a:stretch/>
        </p:blipFill>
        <p:spPr bwMode="auto">
          <a:xfrm>
            <a:off x="40943" y="0"/>
            <a:ext cx="1215105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80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504" y="432448"/>
            <a:ext cx="11370365" cy="6001643"/>
          </a:xfrm>
          <a:prstGeom prst="rect">
            <a:avLst/>
          </a:prstGeom>
        </p:spPr>
        <p:txBody>
          <a:bodyPr wrap="square">
            <a:spAutoFit/>
          </a:bodyPr>
          <a:lstStyle/>
          <a:p>
            <a:r>
              <a:rPr lang="nl-NL" sz="4800" i="1" dirty="0">
                <a:latin typeface="Times New Roman" panose="02020603050405020304" pitchFamily="18" charset="0"/>
                <a:cs typeface="Times New Roman" panose="02020603050405020304" pitchFamily="18" charset="0"/>
              </a:rPr>
              <a:t>b) Luyện tập theo cặp đôi</a:t>
            </a:r>
            <a:endParaRPr lang="en-US" sz="4800" dirty="0">
              <a:latin typeface="Times New Roman" panose="02020603050405020304" pitchFamily="18" charset="0"/>
              <a:cs typeface="Times New Roman" panose="02020603050405020304" pitchFamily="18" charset="0"/>
            </a:endParaRPr>
          </a:p>
          <a:p>
            <a:r>
              <a:rPr lang="nl-NL" sz="4800" dirty="0">
                <a:latin typeface="Times New Roman" panose="02020603050405020304" pitchFamily="18" charset="0"/>
                <a:cs typeface="Times New Roman" panose="02020603050405020304" pitchFamily="18" charset="0"/>
              </a:rPr>
              <a:t>Phối hợp với bạn luân phiên thực hiện bài tập:</a:t>
            </a:r>
            <a:endParaRPr lang="en-US" sz="4800" dirty="0">
              <a:latin typeface="Times New Roman" panose="02020603050405020304" pitchFamily="18" charset="0"/>
              <a:cs typeface="Times New Roman" panose="02020603050405020304" pitchFamily="18" charset="0"/>
            </a:endParaRPr>
          </a:p>
          <a:p>
            <a:r>
              <a:rPr lang="nl-NL" sz="4800" dirty="0">
                <a:latin typeface="Times New Roman" panose="02020603050405020304" pitchFamily="18" charset="0"/>
                <a:cs typeface="Times New Roman" panose="02020603050405020304" pitchFamily="18" charset="0"/>
              </a:rPr>
              <a:t>- Đứng chéo sân, tập phát cầu trái tay.</a:t>
            </a:r>
            <a:endParaRPr lang="en-US" sz="4800" dirty="0">
              <a:latin typeface="Times New Roman" panose="02020603050405020304" pitchFamily="18" charset="0"/>
              <a:cs typeface="Times New Roman" panose="02020603050405020304" pitchFamily="18" charset="0"/>
            </a:endParaRPr>
          </a:p>
          <a:p>
            <a:r>
              <a:rPr lang="nl-NL" sz="4800" dirty="0">
                <a:latin typeface="Times New Roman" panose="02020603050405020304" pitchFamily="18" charset="0"/>
                <a:cs typeface="Times New Roman" panose="02020603050405020304" pitchFamily="18" charset="0"/>
              </a:rPr>
              <a:t>- Phối hợp phát cầu trái tay và đỡ phát cầu bằng kĩ thuật đánh cầu thấp tay.</a:t>
            </a:r>
            <a:endParaRPr lang="en-US" sz="4800" dirty="0">
              <a:latin typeface="Times New Roman" panose="02020603050405020304" pitchFamily="18" charset="0"/>
              <a:cs typeface="Times New Roman" panose="02020603050405020304" pitchFamily="18" charset="0"/>
            </a:endParaRPr>
          </a:p>
          <a:p>
            <a:r>
              <a:rPr lang="nl-NL" sz="4800" dirty="0">
                <a:latin typeface="Times New Roman" panose="02020603050405020304" pitchFamily="18" charset="0"/>
                <a:cs typeface="Times New Roman" panose="02020603050405020304" pitchFamily="18" charset="0"/>
              </a:rPr>
              <a:t>- Tự đánh giá và đánh giá kết quả luyện tập của bạn.</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95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59904" y="646907"/>
            <a:ext cx="53074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en-US" sz="4000" b="0" i="1"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Luyện tập nhóm</a:t>
            </a:r>
            <a:endParaRPr kumimoji="0" lang="en-US"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a:spLocks noChangeArrowheads="1"/>
          </p:cNvSpPr>
          <p:nvPr/>
        </p:nvSpPr>
        <p:spPr bwMode="auto">
          <a:xfrm>
            <a:off x="321365" y="1622050"/>
            <a:ext cx="1126766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nl-NL" sz="4000" dirty="0">
                <a:latin typeface="Times New Roman" panose="02020603050405020304" pitchFamily="18" charset="0"/>
                <a:cs typeface="Times New Roman" panose="02020603050405020304" pitchFamily="18" charset="0"/>
              </a:rPr>
              <a:t>Luân phiên điều khiển nhóm luyện tập:</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Phát cầu trái tay qua lưới.</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Phối hợp phát cầu tay trái và đỡ cầu bằng kĩ thuật đánh cầu thấp tay.</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Quan sát, đánh giá kết quả luyện tập của các bạn trong nhóm.</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07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43" y="419135"/>
            <a:ext cx="11618844" cy="607006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nl-NL" sz="4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 TCVĐ bồ trợ luyện tập câu lông.</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r>
              <a:rPr lang="nl-NL" sz="3600" b="1" i="1" dirty="0">
                <a:latin typeface="Times New Roman" panose="02020603050405020304" pitchFamily="18" charset="0"/>
                <a:cs typeface="Times New Roman" panose="02020603050405020304" pitchFamily="18" charset="0"/>
              </a:rPr>
              <a:t>Phát cầu trái tay vào ô</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Mục đích: Rèn luyện kĩ thuật phát cầu trái tay và khả năng dùng lực hợp lí.</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Chuẩn bị: HS tham gia trò chơi được chia thành nhiều đội, mỗi đội đứng thành một hàng dọc ở khu vực phát cầu.</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Thực hiện: Lần lượt từng HS của mỗi đội phát cầu trái tay vào ô phát cầu trên sân đối diện, mỗi lượt chơi, mỗi HS chỉ phát cầu một lần. Kết thúc, đội có số lần phát cầu vào ô nhiều hơn là đội thắng cuộc.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28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407504" y="198783"/>
            <a:ext cx="11420061" cy="6549887"/>
          </a:xfrm>
          <a:prstGeom prst="rect">
            <a:avLst/>
          </a:prstGeom>
        </p:spPr>
      </p:pic>
    </p:spTree>
    <p:extLst>
      <p:ext uri="{BB962C8B-B14F-4D97-AF65-F5344CB8AC3E}">
        <p14:creationId xmlns:p14="http://schemas.microsoft.com/office/powerpoint/2010/main" val="295514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9348" y="1123121"/>
            <a:ext cx="2534669"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DẶN DÒ </a:t>
            </a:r>
            <a:endPar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3" name="TextBox 2"/>
          <p:cNvSpPr txBox="1"/>
          <p:nvPr/>
        </p:nvSpPr>
        <p:spPr>
          <a:xfrm>
            <a:off x="1302026" y="2693504"/>
            <a:ext cx="9789859" cy="1323439"/>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 lại các động tác đã học.</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 và chuản bị các dụng cụ cần thiết.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28630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memegenerator.net/img/instances/74346576/thank-you-for-listening-any-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746"/>
            <a:ext cx="9067800" cy="66302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37447" y="76201"/>
            <a:ext cx="9359153" cy="67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40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2" y="1359630"/>
            <a:ext cx="11499573" cy="3785652"/>
          </a:xfrm>
          <a:prstGeom prst="rect">
            <a:avLst/>
          </a:prstGeom>
        </p:spPr>
        <p:txBody>
          <a:bodyPr wrap="square">
            <a:spAutoFit/>
          </a:bodyPr>
          <a:lstStyle/>
          <a:p>
            <a:pPr algn="ctr"/>
            <a:r>
              <a:rPr lang="vi-VN" sz="6000" b="1" dirty="0">
                <a:solidFill>
                  <a:srgbClr val="FF0000"/>
                </a:solidFill>
                <a:effectLst>
                  <a:outerShdw blurRad="38100" dist="38100" dir="2700000" algn="tl">
                    <a:srgbClr val="000000">
                      <a:alpha val="43137"/>
                    </a:srgbClr>
                  </a:outerShdw>
                </a:effectLst>
                <a:latin typeface="+mj-lt"/>
              </a:rPr>
              <a:t>CHỦ ĐỀ THỂ THAO TỰ CHỌN CẦU LÔNG</a:t>
            </a:r>
            <a:endParaRPr lang="en-US" sz="6000" b="1" dirty="0">
              <a:solidFill>
                <a:srgbClr val="FF0000"/>
              </a:solidFill>
              <a:effectLst>
                <a:outerShdw blurRad="38100" dist="38100" dir="2700000" algn="tl">
                  <a:srgbClr val="000000">
                    <a:alpha val="43137"/>
                  </a:srgbClr>
                </a:outerShdw>
              </a:effectLst>
              <a:latin typeface="+mj-lt"/>
            </a:endParaRPr>
          </a:p>
          <a:p>
            <a:pPr algn="ctr"/>
            <a:r>
              <a:rPr lang="vi-VN" sz="6000" b="1" dirty="0">
                <a:solidFill>
                  <a:srgbClr val="FF0000"/>
                </a:solidFill>
                <a:effectLst>
                  <a:outerShdw blurRad="38100" dist="38100" dir="2700000" algn="tl">
                    <a:srgbClr val="000000">
                      <a:alpha val="43137"/>
                    </a:srgbClr>
                  </a:outerShdw>
                </a:effectLst>
                <a:latin typeface="+mj-lt"/>
              </a:rPr>
              <a:t>BÀI </a:t>
            </a:r>
            <a:r>
              <a:rPr lang="vi-VN" sz="6000" b="1" dirty="0" smtClean="0">
                <a:solidFill>
                  <a:srgbClr val="FF0000"/>
                </a:solidFill>
                <a:effectLst>
                  <a:outerShdw blurRad="38100" dist="38100" dir="2700000" algn="tl">
                    <a:srgbClr val="000000">
                      <a:alpha val="43137"/>
                    </a:srgbClr>
                  </a:outerShdw>
                </a:effectLst>
                <a:latin typeface="+mj-lt"/>
              </a:rPr>
              <a:t>ÔN TẬP: </a:t>
            </a:r>
            <a:r>
              <a:rPr lang="vi-VN" sz="6000" b="1" dirty="0">
                <a:solidFill>
                  <a:srgbClr val="FF0000"/>
                </a:solidFill>
                <a:effectLst>
                  <a:outerShdw blurRad="38100" dist="38100" dir="2700000" algn="tl">
                    <a:srgbClr val="000000">
                      <a:alpha val="43137"/>
                    </a:srgbClr>
                  </a:outerShdw>
                </a:effectLst>
                <a:latin typeface="+mj-lt"/>
              </a:rPr>
              <a:t>KỸ THUẬT PHÁT CẦU TRÁI TAY</a:t>
            </a:r>
            <a:endParaRPr lang="en-US" sz="60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907649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46" y="-4886"/>
            <a:ext cx="408893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KHỞI ĐỘNG</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Picture 2"/>
          <p:cNvPicPr/>
          <p:nvPr/>
        </p:nvPicPr>
        <p:blipFill>
          <a:blip r:embed="rId2"/>
          <a:stretch>
            <a:fillRect/>
          </a:stretch>
        </p:blipFill>
        <p:spPr>
          <a:xfrm>
            <a:off x="163774" y="641445"/>
            <a:ext cx="12028226" cy="6216555"/>
          </a:xfrm>
          <a:prstGeom prst="rect">
            <a:avLst/>
          </a:prstGeom>
        </p:spPr>
      </p:pic>
      <p:sp>
        <p:nvSpPr>
          <p:cNvPr id="4" name="TextBox 3"/>
          <p:cNvSpPr txBox="1"/>
          <p:nvPr/>
        </p:nvSpPr>
        <p:spPr>
          <a:xfrm>
            <a:off x="3539183" y="56670"/>
            <a:ext cx="55178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(Các động tác thực hiện 2 lần 8 nhịp)</a:t>
            </a:r>
            <a:endPar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222466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742" y="321807"/>
            <a:ext cx="11568754" cy="2727029"/>
          </a:xfrm>
          <a:prstGeom prst="rect">
            <a:avLst/>
          </a:prstGeom>
        </p:spPr>
        <p:txBody>
          <a:bodyPr wrap="square">
            <a:spAutoFit/>
          </a:bodyPr>
          <a:lstStyle/>
          <a:p>
            <a:pPr algn="just">
              <a:lnSpc>
                <a:spcPct val="107000"/>
              </a:lnSpc>
              <a:spcBef>
                <a:spcPts val="600"/>
              </a:spcBef>
              <a:spcAft>
                <a:spcPts val="600"/>
              </a:spcAft>
            </a:pP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lang="nl-NL" sz="3200" dirty="0">
                <a:latin typeface="Times New Roman" panose="02020603050405020304" pitchFamily="18" charset="0"/>
                <a:cs typeface="Times New Roman" panose="02020603050405020304" pitchFamily="18" charset="0"/>
              </a:rPr>
              <a:t>Trong đời sống hàng ngày nói chung và bộ môn Giáo dục thể chất nói riêng, kĩ thuật phát cầu tay trái là một chủ đề học tập phổ biến. Để nắm được các kiến thức lý thuyết và vận dụng chính xác, chúng ta cùng vào bài </a:t>
            </a:r>
            <a:r>
              <a:rPr lang="nl-NL" sz="3200" dirty="0" smtClean="0">
                <a:latin typeface="Times New Roman" panose="02020603050405020304" pitchFamily="18" charset="0"/>
                <a:cs typeface="Times New Roman" panose="02020603050405020304" pitchFamily="18" charset="0"/>
              </a:rPr>
              <a:t>học</a:t>
            </a:r>
            <a:r>
              <a:rPr lang="nl-NL" sz="3200" b="1" dirty="0" smtClean="0">
                <a:latin typeface="Times New Roman" panose="02020603050405020304" pitchFamily="18" charset="0"/>
                <a:cs typeface="Times New Roman" panose="02020603050405020304" pitchFamily="18" charset="0"/>
              </a:rPr>
              <a:t>. </a:t>
            </a:r>
            <a:r>
              <a:rPr lang="vi-V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a:t>
            </a:r>
            <a:r>
              <a:rPr lang="vi-V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 TẬP</a:t>
            </a:r>
            <a:r>
              <a:rPr lang="vi-V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KỸ THUẬT PHÁT CẦU TRÁI </a:t>
            </a:r>
            <a:r>
              <a:rPr lang="vi-V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345742" y="3503894"/>
            <a:ext cx="11499191" cy="583750"/>
          </a:xfrm>
          <a:prstGeom prst="rect">
            <a:avLst/>
          </a:prstGeom>
        </p:spPr>
        <p:txBody>
          <a:bodyPr wrap="square">
            <a:spAutoFit/>
          </a:bodyPr>
          <a:lstStyle/>
          <a:p>
            <a:pPr lvl="0" algn="just">
              <a:lnSpc>
                <a:spcPct val="107000"/>
              </a:lnSpc>
              <a:spcBef>
                <a:spcPts val="600"/>
              </a:spcBef>
              <a:spcAft>
                <a:spcPts val="600"/>
              </a:spcAft>
            </a:pPr>
            <a:r>
              <a:rPr kumimoji="0" lang="nl-NL"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 động 1: </a:t>
            </a:r>
            <a:r>
              <a:rPr lang="nl-NL" sz="3200" b="1" dirty="0" smtClean="0">
                <a:latin typeface="Times New Roman" panose="02020603050405020304" pitchFamily="18" charset="0"/>
                <a:cs typeface="Times New Roman" panose="02020603050405020304" pitchFamily="18" charset="0"/>
              </a:rPr>
              <a:t>Kĩ </a:t>
            </a:r>
            <a:r>
              <a:rPr lang="nl-NL" sz="3200" b="1" dirty="0">
                <a:latin typeface="Times New Roman" panose="02020603050405020304" pitchFamily="18" charset="0"/>
                <a:cs typeface="Times New Roman" panose="02020603050405020304" pitchFamily="18" charset="0"/>
              </a:rPr>
              <a:t>thuật phát cầu tay trái.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45742" y="4216010"/>
            <a:ext cx="10749033" cy="584775"/>
          </a:xfrm>
          <a:prstGeom prst="rect">
            <a:avLst/>
          </a:prstGeom>
        </p:spPr>
        <p:txBody>
          <a:bodyPr wrap="none">
            <a:spAutoFit/>
          </a:bodyPr>
          <a:lstStyle/>
          <a:p>
            <a:r>
              <a:rPr lang="nl-NL" sz="3200" b="1" dirty="0">
                <a:latin typeface="Times New Roman" panose="02020603050405020304" pitchFamily="18" charset="0"/>
                <a:cs typeface="Times New Roman" panose="02020603050405020304" pitchFamily="18" charset="0"/>
              </a:rPr>
              <a:t>Hoạt động </a:t>
            </a:r>
            <a:r>
              <a:rPr lang="vi-VN" sz="3200" b="1" dirty="0">
                <a:latin typeface="Times New Roman" panose="02020603050405020304" pitchFamily="18" charset="0"/>
                <a:cs typeface="Times New Roman" panose="02020603050405020304" pitchFamily="18" charset="0"/>
              </a:rPr>
              <a:t>2</a:t>
            </a:r>
            <a:r>
              <a:rPr lang="nl-NL" sz="3200" b="1" dirty="0">
                <a:latin typeface="Times New Roman" panose="02020603050405020304" pitchFamily="18" charset="0"/>
                <a:cs typeface="Times New Roman" panose="02020603050405020304" pitchFamily="18" charset="0"/>
              </a:rPr>
              <a:t>: Một số điều luật cơ bản trong thi đấu cầu lông </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345742" y="5068180"/>
            <a:ext cx="44009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Hoạt động </a:t>
            </a:r>
            <a:r>
              <a:rPr lang="en-US" sz="3200" b="1" dirty="0">
                <a:solidFill>
                  <a:prstClr val="black"/>
                </a:solidFill>
                <a:latin typeface="Times New Roman" panose="02020603050405020304" pitchFamily="18" charset="0"/>
                <a:ea typeface="Calibri" panose="020F0502020204030204" pitchFamily="34" charset="0"/>
              </a:rPr>
              <a:t>3</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Luyện tập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4970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068" y="526554"/>
            <a:ext cx="11145079" cy="5581143"/>
          </a:xfrm>
          <a:prstGeom prst="rect">
            <a:avLst/>
          </a:prstGeom>
        </p:spPr>
        <p:txBody>
          <a:bodyPr wrap="square">
            <a:spAutoFit/>
          </a:bodyPr>
          <a:lstStyle/>
          <a:p>
            <a:pPr algn="just">
              <a:lnSpc>
                <a:spcPct val="107000"/>
              </a:lnSpc>
              <a:spcBef>
                <a:spcPts val="600"/>
              </a:spcBef>
              <a:spcAft>
                <a:spcPts val="600"/>
              </a:spcAft>
            </a:pPr>
            <a:r>
              <a:rPr lang="nl-NL"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Kĩ thuật phát cầu tay trái.</a:t>
            </a:r>
            <a:endParaRPr lang="en-US" sz="4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TTCB: Chân phải đứng trước, chân trái đứng sau và kiễng gót, tay trái cầm cầu, tay phải cầm vợt, đầu vợt chếch xuống dưới, mặt vợt ở phía sau quả cầu.</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151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13" y="433628"/>
            <a:ext cx="5261113" cy="5839484"/>
          </a:xfrm>
          <a:prstGeom prst="rect">
            <a:avLst/>
          </a:prstGeom>
        </p:spPr>
        <p:txBody>
          <a:bodyPr wrap="square">
            <a:spAutoFit/>
          </a:bodyPr>
          <a:lstStyle/>
          <a:p>
            <a:pPr algn="just">
              <a:lnSpc>
                <a:spcPct val="107000"/>
              </a:lnSpc>
              <a:spcBef>
                <a:spcPts val="600"/>
              </a:spcBef>
              <a:spcAft>
                <a:spcPts val="600"/>
              </a:spcAf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Thực hiện: Tay trái thả cầu, tay phải đưa nhanh vợt từ sau ra trước để đánh cầu, mặt vợt khi tiếp xúc với cầu không cao quá thắt lưng. Sau đó thu tay về TTCB.</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6262259" y="433628"/>
            <a:ext cx="5724332" cy="6424372"/>
          </a:xfrm>
          <a:prstGeom prst="rect">
            <a:avLst/>
          </a:prstGeom>
        </p:spPr>
      </p:pic>
    </p:spTree>
    <p:extLst>
      <p:ext uri="{BB962C8B-B14F-4D97-AF65-F5344CB8AC3E}">
        <p14:creationId xmlns:p14="http://schemas.microsoft.com/office/powerpoint/2010/main" val="1181946099"/>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4860" y="405199"/>
            <a:ext cx="11592339" cy="1492524"/>
          </a:xfrm>
          <a:prstGeom prst="rect">
            <a:avLst/>
          </a:prstGeom>
        </p:spPr>
        <p:txBody>
          <a:bodyPr wrap="square">
            <a:spAutoFit/>
          </a:bodyPr>
          <a:lstStyle/>
          <a:p>
            <a:pPr algn="just">
              <a:lnSpc>
                <a:spcPct val="107000"/>
              </a:lnSpc>
              <a:spcBef>
                <a:spcPts val="600"/>
              </a:spcBef>
              <a:spcAft>
                <a:spcPts val="600"/>
              </a:spcAft>
            </a:pPr>
            <a:r>
              <a:rPr lang="nl-NL" sz="4400" b="1" dirty="0">
                <a:latin typeface="Times New Roman" panose="02020603050405020304" pitchFamily="18" charset="0"/>
                <a:cs typeface="Times New Roman" panose="02020603050405020304" pitchFamily="18" charset="0"/>
              </a:rPr>
              <a:t>Hoạt động </a:t>
            </a:r>
            <a:r>
              <a:rPr lang="vi-VN" sz="4400" b="1" dirty="0">
                <a:latin typeface="Times New Roman" panose="02020603050405020304" pitchFamily="18" charset="0"/>
                <a:cs typeface="Times New Roman" panose="02020603050405020304" pitchFamily="18" charset="0"/>
              </a:rPr>
              <a:t>2</a:t>
            </a:r>
            <a:r>
              <a:rPr lang="nl-NL" sz="4400" b="1" dirty="0">
                <a:latin typeface="Times New Roman" panose="02020603050405020304" pitchFamily="18" charset="0"/>
                <a:cs typeface="Times New Roman" panose="02020603050405020304" pitchFamily="18" charset="0"/>
              </a:rPr>
              <a:t>: Một số điều luật cơ bản trong thi đấu cầu lông </a:t>
            </a:r>
            <a:endParaRPr lang="en-US"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294860" y="2473718"/>
            <a:ext cx="11314044" cy="3144194"/>
          </a:xfrm>
          <a:prstGeom prst="rect">
            <a:avLst/>
          </a:prstGeom>
        </p:spPr>
        <p:txBody>
          <a:bodyPr wrap="square">
            <a:spAutoFit/>
          </a:bodyPr>
          <a:lstStyle/>
          <a:p>
            <a:pPr algn="just">
              <a:lnSpc>
                <a:spcPct val="107000"/>
              </a:lnSpc>
              <a:spcBef>
                <a:spcPts val="600"/>
              </a:spcBef>
              <a:spcAft>
                <a:spcPts val="600"/>
              </a:spcAf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 cầu đúng:</a:t>
            </a: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phát cầu và người nhận cầu đứng trong phạm vi ô giao cầu đối diện chéo nhau, chân không chạm vạch giới hạn.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366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57" y="1409326"/>
            <a:ext cx="6096000" cy="4593180"/>
          </a:xfrm>
          <a:prstGeom prst="rect">
            <a:avLst/>
          </a:prstGeom>
        </p:spPr>
        <p:txBody>
          <a:bodyPr>
            <a:spAutoFit/>
          </a:bodyPr>
          <a:lstStyle/>
          <a:p>
            <a:pPr algn="just">
              <a:lnSpc>
                <a:spcPct val="107000"/>
              </a:lnSpc>
              <a:spcBef>
                <a:spcPts val="600"/>
              </a:spcBef>
              <a:spcAft>
                <a:spcPts val="600"/>
              </a:spcAf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Khi phát cầu, điểm vợt chạm cầu không cao quá thắt lưng.</a:t>
            </a: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Kết thúc mỗi hiệp, bên thắng phát cầu trước ở hiệp tiếp theo.</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a:blip r:embed="rId2"/>
          <a:stretch>
            <a:fillRect/>
          </a:stretch>
        </p:blipFill>
        <p:spPr>
          <a:xfrm>
            <a:off x="6430148" y="1"/>
            <a:ext cx="5761852" cy="6520070"/>
          </a:xfrm>
          <a:prstGeom prst="rect">
            <a:avLst/>
          </a:prstGeom>
        </p:spPr>
      </p:pic>
    </p:spTree>
    <p:extLst>
      <p:ext uri="{BB962C8B-B14F-4D97-AF65-F5344CB8AC3E}">
        <p14:creationId xmlns:p14="http://schemas.microsoft.com/office/powerpoint/2010/main" val="2307058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3955" y="183082"/>
            <a:ext cx="322165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LUYỆN TẬP </a:t>
            </a:r>
            <a:endParaRPr kumimoji="0" 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p:cNvSpPr/>
          <p:nvPr/>
        </p:nvSpPr>
        <p:spPr>
          <a:xfrm>
            <a:off x="469890" y="1272751"/>
            <a:ext cx="4544834" cy="718466"/>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nl-NL" sz="4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Luyện tập cá nhân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69890" y="2496112"/>
            <a:ext cx="11119136" cy="2800767"/>
          </a:xfrm>
          <a:prstGeom prst="rect">
            <a:avLst/>
          </a:prstGeom>
        </p:spPr>
        <p:txBody>
          <a:bodyPr wrap="square">
            <a:spAutoFit/>
          </a:bodyPr>
          <a:lstStyle/>
          <a:p>
            <a:r>
              <a:rPr lang="nl-NL" sz="4400" dirty="0">
                <a:latin typeface="Times New Roman" panose="02020603050405020304" pitchFamily="18" charset="0"/>
                <a:cs typeface="Times New Roman" panose="02020603050405020304" pitchFamily="18" charset="0"/>
              </a:rPr>
              <a:t>Thực hiện nội dung và trình tự luyện tập theo hướng dẫn của GV:</a:t>
            </a:r>
            <a:endParaRPr lang="en-US" sz="4400" dirty="0">
              <a:latin typeface="Times New Roman" panose="02020603050405020304" pitchFamily="18" charset="0"/>
              <a:cs typeface="Times New Roman" panose="02020603050405020304" pitchFamily="18" charset="0"/>
            </a:endParaRPr>
          </a:p>
          <a:p>
            <a:r>
              <a:rPr lang="nl-NL" sz="4400" dirty="0">
                <a:latin typeface="Times New Roman" panose="02020603050405020304" pitchFamily="18" charset="0"/>
                <a:cs typeface="Times New Roman" panose="02020603050405020304" pitchFamily="18" charset="0"/>
              </a:rPr>
              <a:t>-  Tập mô phỏng kĩ thuật phát cầu trái tay.</a:t>
            </a:r>
            <a:endParaRPr lang="en-US" sz="4400" dirty="0">
              <a:latin typeface="Times New Roman" panose="02020603050405020304" pitchFamily="18" charset="0"/>
              <a:cs typeface="Times New Roman" panose="02020603050405020304" pitchFamily="18" charset="0"/>
            </a:endParaRPr>
          </a:p>
          <a:p>
            <a:r>
              <a:rPr lang="nl-NL" sz="4400" dirty="0">
                <a:latin typeface="Times New Roman" panose="02020603050405020304" pitchFamily="18" charset="0"/>
                <a:cs typeface="Times New Roman" panose="02020603050405020304" pitchFamily="18" charset="0"/>
              </a:rPr>
              <a:t>- Phát cầu trái tay qua lưới vào ô.</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65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X360</dc:creator>
  <cp:lastModifiedBy>Hp X360</cp:lastModifiedBy>
  <cp:revision>1</cp:revision>
  <dcterms:created xsi:type="dcterms:W3CDTF">2022-06-22T09:11:18Z</dcterms:created>
  <dcterms:modified xsi:type="dcterms:W3CDTF">2022-06-22T09:11:49Z</dcterms:modified>
</cp:coreProperties>
</file>